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6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7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sldIdLst>
    <p:sldId id="420" r:id="rId5"/>
    <p:sldId id="436" r:id="rId6"/>
    <p:sldId id="437" r:id="rId7"/>
    <p:sldId id="452" r:id="rId8"/>
    <p:sldId id="439" r:id="rId9"/>
    <p:sldId id="440" r:id="rId10"/>
    <p:sldId id="441" r:id="rId11"/>
    <p:sldId id="442" r:id="rId12"/>
    <p:sldId id="443" r:id="rId13"/>
    <p:sldId id="444" r:id="rId14"/>
    <p:sldId id="445" r:id="rId15"/>
    <p:sldId id="446" r:id="rId16"/>
    <p:sldId id="447" r:id="rId17"/>
    <p:sldId id="448" r:id="rId18"/>
    <p:sldId id="449" r:id="rId19"/>
    <p:sldId id="450" r:id="rId20"/>
    <p:sldId id="451" r:id="rId21"/>
  </p:sldIdLst>
  <p:sldSz cx="9144000" cy="6858000" type="screen4x3"/>
  <p:notesSz cx="7077075" cy="90281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rrison, Theodore  - HSD" initials="KT-H" lastIdx="0" clrIdx="0"/>
  <p:cmAuthor id="1" name="Angie Stark" initials="AS" lastIdx="1" clrIdx="1">
    <p:extLst>
      <p:ext uri="{19B8F6BF-5375-455C-9EA6-DF929625EA0E}">
        <p15:presenceInfo xmlns:p15="http://schemas.microsoft.com/office/powerpoint/2012/main" userId="S::angiestark@execadmin.com::f92f3643-5479-4075-9221-e0321c7465c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2B52BF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804" autoAdjust="0"/>
    <p:restoredTop sz="95153" autoAdjust="0"/>
  </p:normalViewPr>
  <p:slideViewPr>
    <p:cSldViewPr>
      <p:cViewPr varScale="1">
        <p:scale>
          <a:sx n="72" d="100"/>
          <a:sy n="72" d="100"/>
        </p:scale>
        <p:origin x="87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47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66732" cy="451406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6" y="0"/>
            <a:ext cx="3066732" cy="451406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B0301D13-58B9-4D95-9B93-4AAA8E38C4F1}" type="datetimeFigureOut">
              <a:rPr lang="en-US" smtClean="0"/>
              <a:pPr/>
              <a:t>8/3/2020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81113" y="676275"/>
            <a:ext cx="4514850" cy="33861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288354"/>
            <a:ext cx="5661660" cy="4062651"/>
          </a:xfrm>
          <a:prstGeom prst="rect">
            <a:avLst/>
          </a:prstGeom>
        </p:spPr>
        <p:txBody>
          <a:bodyPr vert="horz" lIns="92492" tIns="46246" rIns="92492" bIns="4624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575140"/>
            <a:ext cx="3066732" cy="451406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6" y="8575140"/>
            <a:ext cx="3066732" cy="451406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33F444ED-6192-4E4C-B9D3-3D6637C8B2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07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444ED-6192-4E4C-B9D3-3D6637C8B23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1615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F444ED-6192-4E4C-B9D3-3D6637C8B2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8324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F444ED-6192-4E4C-B9D3-3D6637C8B2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0113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F444ED-6192-4E4C-B9D3-3D6637C8B2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7127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F444ED-6192-4E4C-B9D3-3D6637C8B2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34287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F444ED-6192-4E4C-B9D3-3D6637C8B2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8680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F444ED-6192-4E4C-B9D3-3D6637C8B2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0151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F444ED-6192-4E4C-B9D3-3D6637C8B2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0514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F444ED-6192-4E4C-B9D3-3D6637C8B2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021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F444ED-6192-4E4C-B9D3-3D6637C8B2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465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F444ED-6192-4E4C-B9D3-3D6637C8B2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2795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F444ED-6192-4E4C-B9D3-3D6637C8B2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861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F444ED-6192-4E4C-B9D3-3D6637C8B2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78022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F444ED-6192-4E4C-B9D3-3D6637C8B2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0817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F444ED-6192-4E4C-B9D3-3D6637C8B2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9033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F444ED-6192-4E4C-B9D3-3D6637C8B2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3440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F444ED-6192-4E4C-B9D3-3D6637C8B2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8820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6ED40-A767-4D57-9C94-72247FE2C2E7}" type="datetime1">
              <a:rPr lang="en-US" smtClean="0"/>
              <a:t>8/3/2020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FA1B0-52E1-4D8F-9804-0C5A7A44787F}" type="datetime1">
              <a:rPr lang="en-US" smtClean="0"/>
              <a:t>8/3/2020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25CE6-B5F4-42C4-9DAF-7E9A29DD83F4}" type="datetime1">
              <a:rPr lang="en-US" smtClean="0"/>
              <a:t>8/3/2020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04491-C880-4777-B276-B3CC4E0C0063}" type="datetime1">
              <a:rPr lang="en-US" smtClean="0"/>
              <a:t>8/3/2020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9C901-470B-4DCC-937E-AF3230228678}" type="datetime1">
              <a:rPr lang="en-US" smtClean="0"/>
              <a:t>8/3/2020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C9308-F1A4-4118-8DCA-36F7345AC7B6}" type="datetime1">
              <a:rPr lang="en-US" smtClean="0"/>
              <a:t>8/3/2020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0E226-13F3-4BC2-B49B-B751DF8B3F5F}" type="datetime1">
              <a:rPr lang="en-US" smtClean="0"/>
              <a:t>8/3/2020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28590-E040-455C-9D15-DB4A0F4981B5}" type="datetime1">
              <a:rPr lang="en-US" smtClean="0"/>
              <a:t>8/3/2020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E09C2-F9D3-4161-94F0-AB552811E977}" type="datetime1">
              <a:rPr lang="en-US" smtClean="0"/>
              <a:t>8/3/2020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91CE3-4F38-4EE0-9821-17AFB90EEDB9}" type="datetime1">
              <a:rPr lang="en-US" smtClean="0"/>
              <a:t>8/3/2020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E1FDA-384E-4CA4-AE26-F111F199CB65}" type="datetime1">
              <a:rPr lang="en-US" smtClean="0"/>
              <a:t>8/3/2020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B34304-F48C-4561-AC30-37A1933BD28C}" type="datetime1">
              <a:rPr lang="en-US" smtClean="0"/>
              <a:t>8/3/2020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6B9D83-ED10-4323-80E2-DE1AD8CF8D8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media12.mp3"/><Relationship Id="rId7" Type="http://schemas.openxmlformats.org/officeDocument/2006/relationships/notesSlide" Target="../notesSlides/notesSlide10.xml"/><Relationship Id="rId2" Type="http://schemas.microsoft.com/office/2007/relationships/media" Target="../media/media12.mp3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13.mp3"/><Relationship Id="rId4" Type="http://schemas.microsoft.com/office/2007/relationships/media" Target="../media/media13.mp3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media14.wav"/><Relationship Id="rId7" Type="http://schemas.openxmlformats.org/officeDocument/2006/relationships/notesSlide" Target="../notesSlides/notesSlide11.xml"/><Relationship Id="rId2" Type="http://schemas.microsoft.com/office/2007/relationships/media" Target="../media/media14.wav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7.xml"/><Relationship Id="rId5" Type="http://schemas.openxmlformats.org/officeDocument/2006/relationships/video" Target="../media/media15.mp4"/><Relationship Id="rId10" Type="http://schemas.openxmlformats.org/officeDocument/2006/relationships/image" Target="../media/image12.jpeg"/><Relationship Id="rId4" Type="http://schemas.microsoft.com/office/2007/relationships/media" Target="../media/media15.mp4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media17.wav"/><Relationship Id="rId7" Type="http://schemas.openxmlformats.org/officeDocument/2006/relationships/notesSlide" Target="../notesSlides/notesSlide13.xml"/><Relationship Id="rId2" Type="http://schemas.microsoft.com/office/2007/relationships/media" Target="../media/media17.wav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18.wav"/><Relationship Id="rId4" Type="http://schemas.microsoft.com/office/2007/relationships/media" Target="../media/media18.wav"/><Relationship Id="rId9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13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1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video" Target="../media/media21.mp4"/><Relationship Id="rId7" Type="http://schemas.openxmlformats.org/officeDocument/2006/relationships/image" Target="../media/image15.jpeg"/><Relationship Id="rId2" Type="http://schemas.microsoft.com/office/2007/relationships/media" Target="../media/media21.mp4"/><Relationship Id="rId1" Type="http://schemas.openxmlformats.org/officeDocument/2006/relationships/tags" Target="../tags/tag7.xm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mailto:allison.hirst@nds.ox.ac.uk" TargetMode="External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twitter.com/IDEALCollab" TargetMode="Externa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hyperlink" Target="http://www.ideal-collaboration.net/" TargetMode="External"/><Relationship Id="rId5" Type="http://schemas.openxmlformats.org/officeDocument/2006/relationships/image" Target="../media/image3.jpe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5.mp3"/><Relationship Id="rId7" Type="http://schemas.openxmlformats.org/officeDocument/2006/relationships/image" Target="../media/image8.png"/><Relationship Id="rId2" Type="http://schemas.microsoft.com/office/2007/relationships/media" Target="../media/media5.mp3"/><Relationship Id="rId1" Type="http://schemas.openxmlformats.org/officeDocument/2006/relationships/tags" Target="../tags/tag1.xm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media7.mp3"/><Relationship Id="rId7" Type="http://schemas.openxmlformats.org/officeDocument/2006/relationships/notesSlide" Target="../notesSlides/notesSlide7.xml"/><Relationship Id="rId2" Type="http://schemas.microsoft.com/office/2007/relationships/media" Target="../media/media7.mp3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7.xml"/><Relationship Id="rId5" Type="http://schemas.openxmlformats.org/officeDocument/2006/relationships/video" Target="../media/media8.mp4"/><Relationship Id="rId10" Type="http://schemas.openxmlformats.org/officeDocument/2006/relationships/image" Target="../media/image10.png"/><Relationship Id="rId4" Type="http://schemas.microsoft.com/office/2007/relationships/media" Target="../media/media8.mp4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1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media10.wav"/><Relationship Id="rId7" Type="http://schemas.openxmlformats.org/officeDocument/2006/relationships/notesSlide" Target="../notesSlides/notesSlide9.xml"/><Relationship Id="rId2" Type="http://schemas.microsoft.com/office/2007/relationships/media" Target="../media/media10.wav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11.wav"/><Relationship Id="rId4" Type="http://schemas.microsoft.com/office/2007/relationships/media" Target="../media/media11.wav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A4D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880" y="256540"/>
            <a:ext cx="877824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171700" y="5768204"/>
            <a:ext cx="4800600" cy="0"/>
          </a:xfrm>
          <a:prstGeom prst="line">
            <a:avLst/>
          </a:prstGeom>
          <a:ln>
            <a:solidFill>
              <a:srgbClr val="4A4D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C5A6443D-3ADF-42A4-8D23-373C83F19A0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411859"/>
            <a:ext cx="4572000" cy="13558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7E21F3B-5A7C-9B40-85BD-902A9062D437}"/>
              </a:ext>
            </a:extLst>
          </p:cNvPr>
          <p:cNvSpPr/>
          <p:nvPr/>
        </p:nvSpPr>
        <p:spPr>
          <a:xfrm>
            <a:off x="2057400" y="2397948"/>
            <a:ext cx="542544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ko-KR" sz="3200" b="1" dirty="0">
                <a:solidFill>
                  <a:schemeClr val="tx2"/>
                </a:solidFill>
                <a:latin typeface="Malayalam MN" pitchFamily="2" charset="0"/>
                <a:cs typeface="Malayalam MN" pitchFamily="2" charset="0"/>
              </a:rPr>
              <a:t>AN INTRODUCTION TO IDEAL</a:t>
            </a:r>
            <a:br>
              <a:rPr lang="en-GB" altLang="ko-KR" sz="3200" b="1" dirty="0">
                <a:solidFill>
                  <a:schemeClr val="tx2"/>
                </a:solidFill>
                <a:latin typeface="Malayalam MN" pitchFamily="2" charset="0"/>
                <a:cs typeface="Malayalam MN" pitchFamily="2" charset="0"/>
              </a:rPr>
            </a:br>
            <a:br>
              <a:rPr lang="en-GB" altLang="ko-KR" sz="3200" b="1" dirty="0">
                <a:solidFill>
                  <a:schemeClr val="tx2"/>
                </a:solidFill>
                <a:latin typeface="Malayalam MN" pitchFamily="2" charset="0"/>
                <a:cs typeface="Malayalam MN" pitchFamily="2" charset="0"/>
              </a:rPr>
            </a:br>
            <a:r>
              <a:rPr lang="en-GB" altLang="ko-KR" sz="3200" b="1" dirty="0">
                <a:solidFill>
                  <a:schemeClr val="tx2"/>
                </a:solidFill>
                <a:latin typeface="Malayalam MN" pitchFamily="2" charset="0"/>
                <a:cs typeface="Malayalam MN" pitchFamily="2" charset="0"/>
              </a:rPr>
              <a:t>(With paper planes)</a:t>
            </a:r>
            <a:endParaRPr lang="en-US" sz="3200" b="1" dirty="0">
              <a:solidFill>
                <a:schemeClr val="tx2"/>
              </a:solidFill>
              <a:latin typeface="Malayalam MN" pitchFamily="2" charset="0"/>
              <a:cs typeface="Malayalam MN" pitchFamily="2" charset="0"/>
            </a:endParaRPr>
          </a:p>
        </p:txBody>
      </p:sp>
      <p:pic>
        <p:nvPicPr>
          <p:cNvPr id="3" name="intro.mp3" descr="intro.mp3">
            <a:hlinkClick r:id="" action="ppaction://media"/>
            <a:extLst>
              <a:ext uri="{FF2B5EF4-FFF2-40B4-BE49-F238E27FC236}">
                <a16:creationId xmlns:a16="http://schemas.microsoft.com/office/drawing/2014/main" id="{B2812E2E-B573-B94F-AC75-4F47CAB3B3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8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06"/>
    </mc:Choice>
    <mc:Fallback xmlns="">
      <p:transition spd="slow" advTm="7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1" objId="3"/>
        <p14:stopEvt time="7506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C5A6443D-3ADF-42A4-8D23-373C83F19A0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152400"/>
            <a:ext cx="3581400" cy="10621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08F0F33-CC6B-A54E-A652-F756F3047E45}"/>
              </a:ext>
            </a:extLst>
          </p:cNvPr>
          <p:cNvSpPr/>
          <p:nvPr/>
        </p:nvSpPr>
        <p:spPr>
          <a:xfrm>
            <a:off x="1752600" y="1524000"/>
            <a:ext cx="62243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chemeClr val="tx2"/>
                </a:solidFill>
                <a:latin typeface="Malayalam MN" pitchFamily="2" charset="0"/>
                <a:cs typeface="Malayalam MN" pitchFamily="2" charset="0"/>
              </a:rPr>
              <a:t>IDEAL Recommendations: Stage 2a</a:t>
            </a:r>
            <a:endParaRPr lang="en-US" sz="2800" b="1" dirty="0">
              <a:solidFill>
                <a:schemeClr val="tx2"/>
              </a:solidFill>
              <a:latin typeface="Malayalam MN" pitchFamily="2" charset="0"/>
              <a:cs typeface="Malayalam MN" pitchFamily="2" charset="0"/>
            </a:endParaRPr>
          </a:p>
        </p:txBody>
      </p:sp>
      <p:pic>
        <p:nvPicPr>
          <p:cNvPr id="8" name="Slide 101.mp3" descr="Slide 101.mp3">
            <a:hlinkClick r:id="" action="ppaction://media"/>
            <a:extLst>
              <a:ext uri="{FF2B5EF4-FFF2-40B4-BE49-F238E27FC236}">
                <a16:creationId xmlns:a16="http://schemas.microsoft.com/office/drawing/2014/main" id="{DBB34CFB-A1BE-2D4A-91EC-6F7E2B97627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9600" y="662214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F166B8E-6FC4-9044-846D-0284095E7FC6}"/>
              </a:ext>
            </a:extLst>
          </p:cNvPr>
          <p:cNvSpPr/>
          <p:nvPr/>
        </p:nvSpPr>
        <p:spPr>
          <a:xfrm>
            <a:off x="1066800" y="2514600"/>
            <a:ext cx="721493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b="1" dirty="0">
                <a:solidFill>
                  <a:schemeClr val="tx2"/>
                </a:solidFill>
                <a:latin typeface="Malayalam MN" pitchFamily="2" charset="0"/>
                <a:cs typeface="Malayalam MN" pitchFamily="2" charset="0"/>
              </a:rPr>
              <a:t>Detailed technical description of procedure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endParaRPr lang="en-GB" b="1" dirty="0">
              <a:solidFill>
                <a:schemeClr val="tx2"/>
              </a:solidFill>
              <a:latin typeface="Malayalam MN" pitchFamily="2" charset="0"/>
              <a:cs typeface="Malayalam MN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b="1" dirty="0">
                <a:solidFill>
                  <a:schemeClr val="tx2"/>
                </a:solidFill>
                <a:latin typeface="Malayalam MN" pitchFamily="2" charset="0"/>
                <a:cs typeface="Malayalam MN" pitchFamily="2" charset="0"/>
              </a:rPr>
              <a:t>Detailed description of patient selection criteria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endParaRPr lang="en-GB" b="1" dirty="0">
              <a:solidFill>
                <a:schemeClr val="tx2"/>
              </a:solidFill>
              <a:latin typeface="Malayalam MN" pitchFamily="2" charset="0"/>
              <a:cs typeface="Malayalam MN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b="1" u="sng" dirty="0">
                <a:solidFill>
                  <a:schemeClr val="tx2"/>
                </a:solidFill>
                <a:latin typeface="Malayalam MN" pitchFamily="2" charset="0"/>
                <a:cs typeface="Malayalam MN" pitchFamily="2" charset="0"/>
              </a:rPr>
              <a:t>Description of ALL modifications, when made in the series, and why</a:t>
            </a:r>
          </a:p>
          <a:p>
            <a:pPr lvl="1">
              <a:defRPr/>
            </a:pPr>
            <a:endParaRPr lang="en-GB" b="1" u="sng" dirty="0">
              <a:solidFill>
                <a:schemeClr val="tx2"/>
              </a:solidFill>
              <a:latin typeface="Malayalam MN" pitchFamily="2" charset="0"/>
              <a:cs typeface="Malayalam MN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b="1" u="sng" dirty="0">
                <a:solidFill>
                  <a:schemeClr val="tx2"/>
                </a:solidFill>
                <a:latin typeface="Malayalam MN" pitchFamily="2" charset="0"/>
                <a:cs typeface="Malayalam MN" pitchFamily="2" charset="0"/>
              </a:rPr>
              <a:t>Prospective account of ALL cases consecutively showing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>
              <a:solidFill>
                <a:srgbClr val="0070C0"/>
              </a:solidFill>
            </a:endParaRPr>
          </a:p>
          <a:p>
            <a:endParaRPr lang="en-GB" b="1" dirty="0">
              <a:solidFill>
                <a:srgbClr val="0070C0"/>
              </a:solidFill>
            </a:endParaRPr>
          </a:p>
        </p:txBody>
      </p:sp>
      <p:pic>
        <p:nvPicPr>
          <p:cNvPr id="9" name="Slide 10a.mp3" descr="Slide 10a.mp3">
            <a:hlinkClick r:id="" action="ppaction://media"/>
            <a:extLst>
              <a:ext uri="{FF2B5EF4-FFF2-40B4-BE49-F238E27FC236}">
                <a16:creationId xmlns:a16="http://schemas.microsoft.com/office/drawing/2014/main" id="{8BC43C90-A1FE-2249-A568-62A21F9B7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38800" y="5247521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687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60"/>
    </mc:Choice>
    <mc:Fallback xmlns="">
      <p:transition spd="slow" advTm="20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" objId="8"/>
        <p14:stopEvt time="11475" objId="8"/>
        <p14:playEvt time="11956" objId="9"/>
        <p14:stopEvt time="19881" objId="9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C5A6443D-3ADF-42A4-8D23-373C83F19A0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152400"/>
            <a:ext cx="3581400" cy="1062100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3FE08ACC-5A64-4245-AE20-99416B2F7E5D}"/>
              </a:ext>
            </a:extLst>
          </p:cNvPr>
          <p:cNvSpPr txBox="1">
            <a:spLocks/>
          </p:cNvSpPr>
          <p:nvPr/>
        </p:nvSpPr>
        <p:spPr>
          <a:xfrm>
            <a:off x="609600" y="1447800"/>
            <a:ext cx="827226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ko-KR" sz="2800" b="1" dirty="0">
                <a:solidFill>
                  <a:schemeClr val="tx2"/>
                </a:solidFill>
                <a:latin typeface="Malayalam MN" pitchFamily="2" charset="0"/>
                <a:cs typeface="Malayalam MN" pitchFamily="2" charset="0"/>
              </a:rPr>
              <a:t>What next, now that the intervention is stable?</a:t>
            </a:r>
            <a:endParaRPr lang="ko-KR" altLang="en-US" sz="2800" b="1" dirty="0">
              <a:solidFill>
                <a:schemeClr val="tx2"/>
              </a:solidFill>
              <a:latin typeface="Malayalam MN" pitchFamily="2" charset="0"/>
              <a:cs typeface="Malayalam MN" pitchFamily="2" charset="0"/>
            </a:endParaRPr>
          </a:p>
        </p:txBody>
      </p:sp>
      <p:pic>
        <p:nvPicPr>
          <p:cNvPr id="2" name="Slide 11.wav" descr="Slide 11.wav">
            <a:hlinkClick r:id="" action="ppaction://media"/>
            <a:extLst>
              <a:ext uri="{FF2B5EF4-FFF2-40B4-BE49-F238E27FC236}">
                <a16:creationId xmlns:a16="http://schemas.microsoft.com/office/drawing/2014/main" id="{22A8752E-E515-7846-B098-4BFDE3B69DF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  <p:pic>
        <p:nvPicPr>
          <p:cNvPr id="6" name="CLIP 3_V2.mp4" descr="CLIP 3_V2.mp4">
            <a:hlinkClick r:id="" action="ppaction://media"/>
            <a:extLst>
              <a:ext uri="{FF2B5EF4-FFF2-40B4-BE49-F238E27FC236}">
                <a16:creationId xmlns:a16="http://schemas.microsoft.com/office/drawing/2014/main" id="{B655012D-4F52-8B4A-8F4F-9C62AF9BE5A0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6800" y="2100261"/>
            <a:ext cx="6934200" cy="39004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463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470"/>
    </mc:Choice>
    <mc:Fallback xmlns="">
      <p:transition spd="slow" advTm="68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6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80000" showWhenStopped="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9" objId="2"/>
        <p14:stopEvt time="6987" objId="2"/>
        <p14:playEvt time="7142" objId="6"/>
        <p14:stopEvt time="67988" objId="6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C5A6443D-3ADF-42A4-8D23-373C83F19A0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152400"/>
            <a:ext cx="3581400" cy="1062100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D7696B48-5369-2245-AE66-0D82E2D01E4F}"/>
              </a:ext>
            </a:extLst>
          </p:cNvPr>
          <p:cNvSpPr txBox="1">
            <a:spLocks/>
          </p:cNvSpPr>
          <p:nvPr/>
        </p:nvSpPr>
        <p:spPr>
          <a:xfrm>
            <a:off x="809836" y="1524000"/>
            <a:ext cx="7524328" cy="117928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dirty="0">
                <a:solidFill>
                  <a:schemeClr val="tx2"/>
                </a:solidFill>
                <a:latin typeface="Malayalam MN" pitchFamily="2" charset="0"/>
                <a:cs typeface="Malayalam MN" pitchFamily="2" charset="0"/>
              </a:rPr>
              <a:t>Remaining problems testing planes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21A756-8FE0-624B-AB0C-502628D1EA88}"/>
              </a:ext>
            </a:extLst>
          </p:cNvPr>
          <p:cNvSpPr/>
          <p:nvPr/>
        </p:nvSpPr>
        <p:spPr>
          <a:xfrm>
            <a:off x="838200" y="2286000"/>
            <a:ext cx="7239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b="1" dirty="0">
                <a:solidFill>
                  <a:schemeClr val="tx2"/>
                </a:solidFill>
                <a:latin typeface="Malayalam MN" pitchFamily="2" charset="0"/>
                <a:cs typeface="Malayalam MN" pitchFamily="2" charset="0"/>
              </a:rPr>
              <a:t>Variable definition of a paper plane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endParaRPr lang="en-GB" b="1" dirty="0">
              <a:solidFill>
                <a:schemeClr val="tx2"/>
              </a:solidFill>
              <a:latin typeface="Malayalam MN" pitchFamily="2" charset="0"/>
              <a:cs typeface="Malayalam MN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b="1" dirty="0">
                <a:solidFill>
                  <a:schemeClr val="tx2"/>
                </a:solidFill>
                <a:latin typeface="Malayalam MN" pitchFamily="2" charset="0"/>
                <a:cs typeface="Malayalam MN" pitchFamily="2" charset="0"/>
              </a:rPr>
              <a:t>Variability in delivery – thrower quality – including Learning Curves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endParaRPr lang="en-GB" b="1" dirty="0">
              <a:solidFill>
                <a:schemeClr val="tx2"/>
              </a:solidFill>
              <a:latin typeface="Malayalam MN" pitchFamily="2" charset="0"/>
              <a:cs typeface="Malayalam MN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b="1" dirty="0">
                <a:solidFill>
                  <a:schemeClr val="tx2"/>
                </a:solidFill>
                <a:latin typeface="Malayalam MN" pitchFamily="2" charset="0"/>
                <a:cs typeface="Malayalam MN" pitchFamily="2" charset="0"/>
              </a:rPr>
              <a:t>Widening indications – adding weight to the plane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endParaRPr lang="en-GB" b="1" dirty="0">
              <a:solidFill>
                <a:schemeClr val="tx2"/>
              </a:solidFill>
              <a:latin typeface="Malayalam MN" pitchFamily="2" charset="0"/>
              <a:cs typeface="Malayalam MN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b="1" dirty="0">
                <a:solidFill>
                  <a:schemeClr val="tx2"/>
                </a:solidFill>
                <a:latin typeface="Malayalam MN" pitchFamily="2" charset="0"/>
                <a:cs typeface="Malayalam MN" pitchFamily="2" charset="0"/>
              </a:rPr>
              <a:t>Disagreement about what the RCT question should be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endParaRPr lang="en-GB" sz="2400" b="1" dirty="0">
              <a:solidFill>
                <a:srgbClr val="0070C0"/>
              </a:solidFill>
            </a:endParaRPr>
          </a:p>
          <a:p>
            <a:pPr lvl="1">
              <a:defRPr/>
            </a:pPr>
            <a:endParaRPr lang="en-GB" sz="2400" b="1" dirty="0">
              <a:solidFill>
                <a:srgbClr val="0070C0"/>
              </a:solidFill>
            </a:endParaRPr>
          </a:p>
          <a:p>
            <a:pPr lvl="1">
              <a:defRPr/>
            </a:pPr>
            <a:endParaRPr lang="en-GB" sz="2400" b="1" u="sng" dirty="0">
              <a:solidFill>
                <a:srgbClr val="0070C0"/>
              </a:solidFill>
            </a:endParaRPr>
          </a:p>
        </p:txBody>
      </p:sp>
      <p:pic>
        <p:nvPicPr>
          <p:cNvPr id="2" name="Slide 11a.mp3" descr="Slide 11a.mp3">
            <a:hlinkClick r:id="" action="ppaction://media"/>
            <a:extLst>
              <a:ext uri="{FF2B5EF4-FFF2-40B4-BE49-F238E27FC236}">
                <a16:creationId xmlns:a16="http://schemas.microsoft.com/office/drawing/2014/main" id="{2AE5D22B-D4E7-904E-8CDF-5AB1316A55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0" y="529592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71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01"/>
    </mc:Choice>
    <mc:Fallback xmlns="">
      <p:transition spd="slow" advTm="38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" objId="2"/>
        <p14:stopEvt time="38268" objId="2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C5A6443D-3ADF-42A4-8D23-373C83F19A0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152400"/>
            <a:ext cx="3581400" cy="10621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D4AFDB8-6075-AE4C-9D96-4D6B909A1DC5}"/>
              </a:ext>
            </a:extLst>
          </p:cNvPr>
          <p:cNvSpPr/>
          <p:nvPr/>
        </p:nvSpPr>
        <p:spPr>
          <a:xfrm>
            <a:off x="952500" y="1371600"/>
            <a:ext cx="7239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chemeClr val="tx2"/>
                </a:solidFill>
                <a:latin typeface="Malayalam MN" pitchFamily="2" charset="0"/>
                <a:cs typeface="Malayalam MN" pitchFamily="2" charset="0"/>
              </a:rPr>
              <a:t>IDEAL Recommendations: Stage 2b</a:t>
            </a:r>
            <a:br>
              <a:rPr lang="en-GB" sz="2800" b="1" dirty="0">
                <a:solidFill>
                  <a:schemeClr val="tx2"/>
                </a:solidFill>
                <a:latin typeface="Malayalam MN" pitchFamily="2" charset="0"/>
                <a:cs typeface="Malayalam MN" pitchFamily="2" charset="0"/>
              </a:rPr>
            </a:br>
            <a:r>
              <a:rPr lang="en-GB" sz="2800" b="1" dirty="0">
                <a:solidFill>
                  <a:schemeClr val="tx2"/>
                </a:solidFill>
                <a:latin typeface="Malayalam MN" pitchFamily="2" charset="0"/>
                <a:cs typeface="Malayalam MN" pitchFamily="2" charset="0"/>
              </a:rPr>
              <a:t>COLLABORATIVE PROSPECTIVE COHORT STUDY </a:t>
            </a:r>
            <a:endParaRPr lang="en-US" sz="2800" b="1" dirty="0">
              <a:solidFill>
                <a:schemeClr val="tx2"/>
              </a:solidFill>
              <a:latin typeface="Malayalam MN" pitchFamily="2" charset="0"/>
              <a:cs typeface="Malayalam MN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51FFF3-C144-B249-B9F9-D168449A86F9}"/>
              </a:ext>
            </a:extLst>
          </p:cNvPr>
          <p:cNvSpPr/>
          <p:nvPr/>
        </p:nvSpPr>
        <p:spPr>
          <a:xfrm>
            <a:off x="1219200" y="2913695"/>
            <a:ext cx="6324600" cy="28069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b="1" dirty="0">
                <a:solidFill>
                  <a:schemeClr val="tx2"/>
                </a:solidFill>
                <a:latin typeface="Malayalam MN" pitchFamily="2" charset="0"/>
                <a:cs typeface="Malayalam MN" pitchFamily="2" charset="0"/>
              </a:rPr>
              <a:t>To  agree procedure </a:t>
            </a:r>
            <a:r>
              <a:rPr lang="en-GB" b="1" i="1" u="sng" dirty="0">
                <a:solidFill>
                  <a:schemeClr val="tx2"/>
                </a:solidFill>
                <a:latin typeface="Malayalam MN" pitchFamily="2" charset="0"/>
                <a:cs typeface="Malayalam MN" pitchFamily="2" charset="0"/>
              </a:rPr>
              <a:t>definition</a:t>
            </a:r>
            <a:r>
              <a:rPr lang="en-GB" b="1" dirty="0">
                <a:solidFill>
                  <a:schemeClr val="tx2"/>
                </a:solidFill>
                <a:latin typeface="Malayalam MN" pitchFamily="2" charset="0"/>
                <a:cs typeface="Malayalam MN" pitchFamily="2" charset="0"/>
              </a:rPr>
              <a:t>, </a:t>
            </a:r>
            <a:r>
              <a:rPr lang="en-GB" b="1" i="1" u="sng" dirty="0">
                <a:solidFill>
                  <a:schemeClr val="tx2"/>
                </a:solidFill>
                <a:latin typeface="Malayalam MN" pitchFamily="2" charset="0"/>
                <a:cs typeface="Malayalam MN" pitchFamily="2" charset="0"/>
              </a:rPr>
              <a:t>quality</a:t>
            </a:r>
            <a:r>
              <a:rPr lang="en-GB" b="1" i="1" dirty="0">
                <a:solidFill>
                  <a:schemeClr val="tx2"/>
                </a:solidFill>
                <a:latin typeface="Malayalam MN" pitchFamily="2" charset="0"/>
                <a:cs typeface="Malayalam MN" pitchFamily="2" charset="0"/>
              </a:rPr>
              <a:t> </a:t>
            </a:r>
            <a:r>
              <a:rPr lang="en-GB" b="1" dirty="0">
                <a:solidFill>
                  <a:schemeClr val="tx2"/>
                </a:solidFill>
                <a:latin typeface="Malayalam MN" pitchFamily="2" charset="0"/>
                <a:cs typeface="Malayalam MN" pitchFamily="2" charset="0"/>
              </a:rPr>
              <a:t>standards &amp; </a:t>
            </a:r>
            <a:r>
              <a:rPr lang="en-GB" b="1" i="1" u="sng" dirty="0">
                <a:solidFill>
                  <a:schemeClr val="tx2"/>
                </a:solidFill>
                <a:latin typeface="Malayalam MN" pitchFamily="2" charset="0"/>
                <a:cs typeface="Malayalam MN" pitchFamily="2" charset="0"/>
              </a:rPr>
              <a:t>patient selection criteria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b="1" dirty="0">
                <a:solidFill>
                  <a:schemeClr val="tx2"/>
                </a:solidFill>
                <a:latin typeface="Malayalam MN" pitchFamily="2" charset="0"/>
                <a:cs typeface="Malayalam MN" pitchFamily="2" charset="0"/>
              </a:rPr>
              <a:t>To examine differential outcomes in pre-specified sub-groups</a:t>
            </a:r>
            <a:endParaRPr lang="en-GB" b="1" i="1" u="sng" dirty="0">
              <a:solidFill>
                <a:schemeClr val="tx2"/>
              </a:solidFill>
              <a:latin typeface="Malayalam MN" pitchFamily="2" charset="0"/>
              <a:cs typeface="Malayalam MN" pitchFamily="2" charset="0"/>
            </a:endParaRP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b="1" dirty="0">
                <a:solidFill>
                  <a:schemeClr val="tx2"/>
                </a:solidFill>
                <a:latin typeface="Malayalam MN" pitchFamily="2" charset="0"/>
                <a:cs typeface="Malayalam MN" pitchFamily="2" charset="0"/>
              </a:rPr>
              <a:t>To evaluate </a:t>
            </a:r>
            <a:r>
              <a:rPr lang="en-GB" b="1" i="1" u="sng" dirty="0">
                <a:solidFill>
                  <a:schemeClr val="tx2"/>
                </a:solidFill>
                <a:latin typeface="Malayalam MN" pitchFamily="2" charset="0"/>
                <a:cs typeface="Malayalam MN" pitchFamily="2" charset="0"/>
              </a:rPr>
              <a:t>learning curves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b="1" dirty="0">
                <a:solidFill>
                  <a:schemeClr val="tx2"/>
                </a:solidFill>
                <a:latin typeface="Malayalam MN" pitchFamily="2" charset="0"/>
                <a:cs typeface="Malayalam MN" pitchFamily="2" charset="0"/>
              </a:rPr>
              <a:t>To evaluate </a:t>
            </a:r>
            <a:r>
              <a:rPr lang="en-GB" b="1" i="1" u="sng" dirty="0">
                <a:solidFill>
                  <a:schemeClr val="tx2"/>
                </a:solidFill>
                <a:latin typeface="Malayalam MN" pitchFamily="2" charset="0"/>
                <a:cs typeface="Malayalam MN" pitchFamily="2" charset="0"/>
              </a:rPr>
              <a:t>preferences</a:t>
            </a:r>
            <a:r>
              <a:rPr lang="en-GB" b="1" dirty="0">
                <a:solidFill>
                  <a:schemeClr val="tx2"/>
                </a:solidFill>
                <a:latin typeface="Malayalam MN" pitchFamily="2" charset="0"/>
                <a:cs typeface="Malayalam MN" pitchFamily="2" charset="0"/>
              </a:rPr>
              <a:t> and </a:t>
            </a:r>
            <a:r>
              <a:rPr lang="en-GB" b="1" i="1" u="sng" dirty="0">
                <a:solidFill>
                  <a:schemeClr val="tx2"/>
                </a:solidFill>
                <a:latin typeface="Malayalam MN" pitchFamily="2" charset="0"/>
                <a:cs typeface="Malayalam MN" pitchFamily="2" charset="0"/>
              </a:rPr>
              <a:t>values </a:t>
            </a:r>
            <a:r>
              <a:rPr lang="en-GB" b="1" dirty="0">
                <a:solidFill>
                  <a:schemeClr val="tx2"/>
                </a:solidFill>
                <a:latin typeface="Malayalam MN" pitchFamily="2" charset="0"/>
                <a:cs typeface="Malayalam MN" pitchFamily="2" charset="0"/>
              </a:rPr>
              <a:t>amongst patients and clinicians</a:t>
            </a:r>
            <a:endParaRPr lang="en-GB" b="1" u="sng" dirty="0">
              <a:solidFill>
                <a:schemeClr val="tx2"/>
              </a:solidFill>
              <a:latin typeface="Malayalam MN" pitchFamily="2" charset="0"/>
              <a:cs typeface="Malayalam MN" pitchFamily="2" charset="0"/>
            </a:endParaRP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b="1" dirty="0">
                <a:solidFill>
                  <a:schemeClr val="tx2"/>
                </a:solidFill>
                <a:latin typeface="Malayalam MN" pitchFamily="2" charset="0"/>
                <a:cs typeface="Malayalam MN" pitchFamily="2" charset="0"/>
              </a:rPr>
              <a:t>To achieve consensus on future  </a:t>
            </a:r>
            <a:r>
              <a:rPr lang="en-GB" b="1" i="1" u="sng" dirty="0">
                <a:solidFill>
                  <a:schemeClr val="tx2"/>
                </a:solidFill>
                <a:latin typeface="Malayalam MN" pitchFamily="2" charset="0"/>
                <a:cs typeface="Malayalam MN" pitchFamily="2" charset="0"/>
              </a:rPr>
              <a:t>trial question and comparator</a:t>
            </a:r>
          </a:p>
        </p:txBody>
      </p:sp>
      <p:pic>
        <p:nvPicPr>
          <p:cNvPr id="7" name="Slide 12.wav" descr="Slide 12.wav">
            <a:hlinkClick r:id="" action="ppaction://media"/>
            <a:extLst>
              <a:ext uri="{FF2B5EF4-FFF2-40B4-BE49-F238E27FC236}">
                <a16:creationId xmlns:a16="http://schemas.microsoft.com/office/drawing/2014/main" id="{015E669B-1F4F-A644-8E74-9630DD1E2B0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  <p:pic>
        <p:nvPicPr>
          <p:cNvPr id="8" name="Slide 13.wav" descr="Slide 13.wav">
            <a:hlinkClick r:id="" action="ppaction://media"/>
            <a:extLst>
              <a:ext uri="{FF2B5EF4-FFF2-40B4-BE49-F238E27FC236}">
                <a16:creationId xmlns:a16="http://schemas.microsoft.com/office/drawing/2014/main" id="{8F905936-8BCA-1B4D-B051-C4FBDC2C95AC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731000" y="54864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5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16"/>
    </mc:Choice>
    <mc:Fallback xmlns="">
      <p:transition spd="slow" advTm="23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2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3" objId="7"/>
        <p14:stopEvt time="14256" objId="7"/>
        <p14:playEvt time="14794" objId="8"/>
        <p14:stopEvt time="23219" objId="8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C5A6443D-3ADF-42A4-8D23-373C83F19A0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152400"/>
            <a:ext cx="3581400" cy="10621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A66B26C-E53C-4245-9DD0-ABA8433D2DEA}"/>
              </a:ext>
            </a:extLst>
          </p:cNvPr>
          <p:cNvSpPr/>
          <p:nvPr/>
        </p:nvSpPr>
        <p:spPr>
          <a:xfrm>
            <a:off x="2701636" y="1524000"/>
            <a:ext cx="37689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ko-KR" sz="2800" b="1" dirty="0">
                <a:solidFill>
                  <a:schemeClr val="tx2"/>
                </a:solidFill>
                <a:latin typeface="Malayalam MN" pitchFamily="2" charset="0"/>
                <a:cs typeface="Malayalam MN" pitchFamily="2" charset="0"/>
              </a:rPr>
              <a:t>IDEAL Stages 3 and 4</a:t>
            </a:r>
            <a:endParaRPr lang="en-US" sz="2800" b="1" dirty="0">
              <a:solidFill>
                <a:schemeClr val="tx2"/>
              </a:solidFill>
              <a:latin typeface="Malayalam MN" pitchFamily="2" charset="0"/>
              <a:cs typeface="Malayalam MN" pitchFamily="2" charset="0"/>
            </a:endParaRP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2F9303BF-37B2-4944-B1EC-9736E36574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814" y="2400300"/>
            <a:ext cx="8445411" cy="2057400"/>
          </a:xfrm>
          <a:prstGeom prst="rect">
            <a:avLst/>
          </a:prstGeom>
        </p:spPr>
      </p:pic>
      <p:pic>
        <p:nvPicPr>
          <p:cNvPr id="5" name="Slide 141.mp3" descr="Slide 141.mp3">
            <a:hlinkClick r:id="" action="ppaction://media"/>
            <a:extLst>
              <a:ext uri="{FF2B5EF4-FFF2-40B4-BE49-F238E27FC236}">
                <a16:creationId xmlns:a16="http://schemas.microsoft.com/office/drawing/2014/main" id="{6992CB1F-D935-A047-9928-4ED99991C6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31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05"/>
    </mc:Choice>
    <mc:Fallback xmlns="">
      <p:transition spd="slow" advTm="22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" objId="5"/>
        <p14:stopEvt time="22053" objId="5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C5A6443D-3ADF-42A4-8D23-373C83F19A0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152400"/>
            <a:ext cx="3581400" cy="10621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58315AF-5D03-AA44-81B2-CBB1D0389F1B}"/>
              </a:ext>
            </a:extLst>
          </p:cNvPr>
          <p:cNvSpPr/>
          <p:nvPr/>
        </p:nvSpPr>
        <p:spPr>
          <a:xfrm>
            <a:off x="2057400" y="1527484"/>
            <a:ext cx="51978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ko-KR" sz="2800" b="1" dirty="0">
                <a:solidFill>
                  <a:schemeClr val="tx2"/>
                </a:solidFill>
                <a:latin typeface="Malayalam MN" pitchFamily="2" charset="0"/>
                <a:cs typeface="Malayalam MN" pitchFamily="2" charset="0"/>
              </a:rPr>
              <a:t>Potential value of IDEAL</a:t>
            </a:r>
            <a:endParaRPr lang="en-US" sz="2800" b="1" dirty="0">
              <a:solidFill>
                <a:schemeClr val="tx2"/>
              </a:solidFill>
              <a:latin typeface="Malayalam MN" pitchFamily="2" charset="0"/>
              <a:cs typeface="Malayalam MN" pitchFamily="2" charset="0"/>
            </a:endParaRPr>
          </a:p>
        </p:txBody>
      </p:sp>
      <p:pic>
        <p:nvPicPr>
          <p:cNvPr id="4" name="Picture 3" descr="A picture containing game&#10;&#10;Description automatically generated">
            <a:extLst>
              <a:ext uri="{FF2B5EF4-FFF2-40B4-BE49-F238E27FC236}">
                <a16:creationId xmlns:a16="http://schemas.microsoft.com/office/drawing/2014/main" id="{7AA3B289-241A-C640-8377-7D094FFAD0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2209800"/>
            <a:ext cx="8132202" cy="3581400"/>
          </a:xfrm>
          <a:prstGeom prst="rect">
            <a:avLst/>
          </a:prstGeom>
        </p:spPr>
      </p:pic>
      <p:pic>
        <p:nvPicPr>
          <p:cNvPr id="5" name="Slide 15.wav" descr="Slide 15.wav">
            <a:hlinkClick r:id="" action="ppaction://media"/>
            <a:extLst>
              <a:ext uri="{FF2B5EF4-FFF2-40B4-BE49-F238E27FC236}">
                <a16:creationId xmlns:a16="http://schemas.microsoft.com/office/drawing/2014/main" id="{AC48DCF6-1373-CB41-AC4F-E7C2FE2C65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" y="5715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42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92"/>
    </mc:Choice>
    <mc:Fallback xmlns="">
      <p:transition spd="slow" advTm="5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" objId="5"/>
        <p14:stopEvt time="5551" objId="5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C5A6443D-3ADF-42A4-8D23-373C83F19A0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152400"/>
            <a:ext cx="3581400" cy="10621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2C23ADD-93EF-9442-A7C4-EE9E169E8D6F}"/>
              </a:ext>
            </a:extLst>
          </p:cNvPr>
          <p:cNvSpPr/>
          <p:nvPr/>
        </p:nvSpPr>
        <p:spPr>
          <a:xfrm>
            <a:off x="1973081" y="1333294"/>
            <a:ext cx="51978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ko-KR" sz="2800" b="1" dirty="0">
                <a:solidFill>
                  <a:schemeClr val="tx2"/>
                </a:solidFill>
                <a:latin typeface="Malayalam MN" pitchFamily="2" charset="0"/>
                <a:cs typeface="Malayalam MN" pitchFamily="2" charset="0"/>
              </a:rPr>
              <a:t>Summary and Usefulness</a:t>
            </a:r>
            <a:endParaRPr lang="en-US" sz="2800" b="1" dirty="0">
              <a:solidFill>
                <a:schemeClr val="tx2"/>
              </a:solidFill>
              <a:latin typeface="Malayalam MN" pitchFamily="2" charset="0"/>
              <a:cs typeface="Malayalam MN" pitchFamily="2" charset="0"/>
            </a:endParaRPr>
          </a:p>
        </p:txBody>
      </p:sp>
      <p:pic>
        <p:nvPicPr>
          <p:cNvPr id="2" name="CLIP 4_V2.mp4" descr="CLIP 4_V2.mp4">
            <a:hlinkClick r:id="" action="ppaction://media"/>
            <a:extLst>
              <a:ext uri="{FF2B5EF4-FFF2-40B4-BE49-F238E27FC236}">
                <a16:creationId xmlns:a16="http://schemas.microsoft.com/office/drawing/2014/main" id="{ED524BD7-9A2C-C140-A6E5-47F79FF28E9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" y="1945328"/>
            <a:ext cx="7620000" cy="42862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642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085"/>
    </mc:Choice>
    <mc:Fallback xmlns="">
      <p:transition spd="slow" advTm="147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14" objId="2"/>
        <p14:stopEvt time="146968" objId="2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C5A6443D-3ADF-42A4-8D23-373C83F19A0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152400"/>
            <a:ext cx="3581400" cy="10621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C706DC7-65EF-AF46-8A6A-8FAD9CF4C7AF}"/>
              </a:ext>
            </a:extLst>
          </p:cNvPr>
          <p:cNvSpPr/>
          <p:nvPr/>
        </p:nvSpPr>
        <p:spPr>
          <a:xfrm>
            <a:off x="3631831" y="3280227"/>
            <a:ext cx="24137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2800" b="1" dirty="0">
                <a:solidFill>
                  <a:schemeClr val="tx2"/>
                </a:solidFill>
                <a:latin typeface="Malayalam MN" pitchFamily="2" charset="0"/>
                <a:cs typeface="Malayalam MN" pitchFamily="2" charset="0"/>
              </a:rPr>
              <a:t>Get involved</a:t>
            </a:r>
            <a:endParaRPr lang="en-US" sz="2800" b="1" dirty="0">
              <a:solidFill>
                <a:schemeClr val="tx2"/>
              </a:solidFill>
              <a:latin typeface="Malayalam MN" pitchFamily="2" charset="0"/>
              <a:cs typeface="Malayalam MN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58E180-FC2B-134A-9F16-FEFE367B48E0}"/>
              </a:ext>
            </a:extLst>
          </p:cNvPr>
          <p:cNvSpPr/>
          <p:nvPr/>
        </p:nvSpPr>
        <p:spPr>
          <a:xfrm>
            <a:off x="914400" y="3718679"/>
            <a:ext cx="78486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b="1" dirty="0">
                <a:solidFill>
                  <a:schemeClr val="tx2"/>
                </a:solidFill>
                <a:latin typeface="Malayalam MN" pitchFamily="2" charset="0"/>
                <a:cs typeface="Malayalam MN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www.ideal-collaboration.net</a:t>
            </a:r>
            <a:endParaRPr lang="en-GB" b="1" dirty="0">
              <a:solidFill>
                <a:schemeClr val="tx2"/>
              </a:solidFill>
              <a:latin typeface="Malayalam MN" pitchFamily="2" charset="0"/>
              <a:cs typeface="Malayalam MN" pitchFamily="2" charset="0"/>
            </a:endParaRPr>
          </a:p>
          <a:p>
            <a:pPr>
              <a:defRPr/>
            </a:pPr>
            <a:endParaRPr lang="en-GB" b="1" dirty="0">
              <a:solidFill>
                <a:schemeClr val="tx2"/>
              </a:solidFill>
              <a:latin typeface="Malayalam MN" pitchFamily="2" charset="0"/>
              <a:cs typeface="Malayalam MN" pitchFamily="2" charset="0"/>
            </a:endParaRPr>
          </a:p>
          <a:p>
            <a:pPr algn="ctr">
              <a:defRPr/>
            </a:pPr>
            <a:endParaRPr lang="en-GB" b="1" dirty="0">
              <a:solidFill>
                <a:schemeClr val="tx2"/>
              </a:solidFill>
              <a:latin typeface="Malayalam MN" pitchFamily="2" charset="0"/>
              <a:cs typeface="Malayalam MN" pitchFamily="2" charset="0"/>
            </a:endParaRPr>
          </a:p>
          <a:p>
            <a:pPr algn="ctr">
              <a:defRPr/>
            </a:pPr>
            <a:r>
              <a:rPr lang="en-GB" b="1" dirty="0">
                <a:solidFill>
                  <a:schemeClr val="tx2"/>
                </a:solidFill>
                <a:latin typeface="Malayalam MN" pitchFamily="2" charset="0"/>
                <a:cs typeface="Malayalam MN" pitchFamily="2" charset="0"/>
              </a:rPr>
              <a:t>Follow us on Twitter  </a:t>
            </a:r>
            <a:r>
              <a:rPr lang="en-US" b="1" dirty="0">
                <a:solidFill>
                  <a:schemeClr val="tx2"/>
                </a:solidFill>
                <a:latin typeface="Malayalam MN" pitchFamily="2" charset="0"/>
                <a:cs typeface="Malayalam MN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@IDEALCollab</a:t>
            </a:r>
            <a:endParaRPr lang="en-GB" b="1" dirty="0">
              <a:solidFill>
                <a:schemeClr val="tx2"/>
              </a:solidFill>
              <a:latin typeface="Malayalam MN" pitchFamily="2" charset="0"/>
              <a:cs typeface="Malayalam MN" pitchFamily="2" charset="0"/>
            </a:endParaRPr>
          </a:p>
          <a:p>
            <a:pPr algn="ctr">
              <a:defRPr/>
            </a:pPr>
            <a:r>
              <a:rPr lang="en-GB" b="1" dirty="0">
                <a:solidFill>
                  <a:schemeClr val="tx2"/>
                </a:solidFill>
                <a:latin typeface="Malayalam MN" pitchFamily="2" charset="0"/>
                <a:cs typeface="Malayalam MN" pitchFamily="2" charset="0"/>
              </a:rPr>
              <a:t>Use our Advisory Service on setting up and conducting IDEAL studies</a:t>
            </a:r>
          </a:p>
          <a:p>
            <a:pPr algn="ctr">
              <a:defRPr/>
            </a:pPr>
            <a:r>
              <a:rPr lang="en-GB" b="1" dirty="0">
                <a:solidFill>
                  <a:schemeClr val="tx2"/>
                </a:solidFill>
                <a:latin typeface="Malayalam MN" pitchFamily="2" charset="0"/>
                <a:cs typeface="Malayalam MN" pitchFamily="2" charset="0"/>
              </a:rPr>
              <a:t>Become a member and subscribe to our newsletter</a:t>
            </a:r>
          </a:p>
          <a:p>
            <a:pPr algn="ctr">
              <a:defRPr/>
            </a:pPr>
            <a:r>
              <a:rPr lang="en-GB" b="1" u="sng" dirty="0">
                <a:solidFill>
                  <a:schemeClr val="tx2"/>
                </a:solidFill>
                <a:latin typeface="Malayalam MN" pitchFamily="2" charset="0"/>
                <a:cs typeface="Malayalam MN" pitchFamily="2" charset="0"/>
              </a:rPr>
              <a:t>Collaborate on piloting &amp; evaluating IDEAL study designs</a:t>
            </a:r>
          </a:p>
          <a:p>
            <a:pPr>
              <a:defRPr/>
            </a:pPr>
            <a:endParaRPr lang="en-GB" b="1" dirty="0">
              <a:solidFill>
                <a:schemeClr val="tx2"/>
              </a:solidFill>
              <a:latin typeface="Malayalam MN" pitchFamily="2" charset="0"/>
              <a:cs typeface="Malayalam MN" pitchFamily="2" charset="0"/>
            </a:endParaRPr>
          </a:p>
          <a:p>
            <a:pPr algn="ctr">
              <a:buFont typeface="Arial" charset="0"/>
              <a:buNone/>
              <a:defRPr/>
            </a:pPr>
            <a:r>
              <a:rPr lang="en-GB" b="1" dirty="0">
                <a:solidFill>
                  <a:schemeClr val="tx2"/>
                </a:solidFill>
                <a:latin typeface="Malayalam MN" pitchFamily="2" charset="0"/>
                <a:cs typeface="Malayalam MN" pitchFamily="2" charset="0"/>
              </a:rPr>
              <a:t>Contact: </a:t>
            </a:r>
            <a:r>
              <a:rPr lang="en-GB" b="1" dirty="0">
                <a:solidFill>
                  <a:schemeClr val="tx2"/>
                </a:solidFill>
                <a:latin typeface="Malayalam MN" pitchFamily="2" charset="0"/>
                <a:cs typeface="Malayalam MN" pitchFamily="2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allison.hirst@nds.ox.ac.uk</a:t>
            </a:r>
            <a:endParaRPr lang="en-GB" b="1" dirty="0">
              <a:solidFill>
                <a:schemeClr val="tx2"/>
              </a:solidFill>
              <a:latin typeface="Malayalam MN" pitchFamily="2" charset="0"/>
              <a:cs typeface="Malayalam MN" pitchFamily="2" charset="0"/>
            </a:endParaRPr>
          </a:p>
          <a:p>
            <a:pPr algn="ctr">
              <a:buFont typeface="Arial" charset="0"/>
              <a:buNone/>
              <a:defRPr/>
            </a:pPr>
            <a:r>
              <a:rPr lang="en-GB" b="1" dirty="0">
                <a:solidFill>
                  <a:schemeClr val="tx2"/>
                </a:solidFill>
                <a:latin typeface="Malayalam MN" pitchFamily="2" charset="0"/>
                <a:cs typeface="Malayalam MN" pitchFamily="2" charset="0"/>
              </a:rPr>
              <a:t>IDEAL Project Manager</a:t>
            </a:r>
          </a:p>
          <a:p>
            <a:pPr>
              <a:defRPr/>
            </a:pPr>
            <a:endParaRPr lang="en-GB" b="1" dirty="0">
              <a:solidFill>
                <a:schemeClr val="tx2"/>
              </a:solidFill>
              <a:latin typeface="Malayalam MN" pitchFamily="2" charset="0"/>
              <a:cs typeface="Malayalam MN" pitchFamily="2" charset="0"/>
            </a:endParaRPr>
          </a:p>
        </p:txBody>
      </p:sp>
      <p:pic>
        <p:nvPicPr>
          <p:cNvPr id="6" name="Final Slide.wav" descr="Final Slide.wav">
            <a:hlinkClick r:id="" action="ppaction://media"/>
            <a:extLst>
              <a:ext uri="{FF2B5EF4-FFF2-40B4-BE49-F238E27FC236}">
                <a16:creationId xmlns:a16="http://schemas.microsoft.com/office/drawing/2014/main" id="{2300EC30-E72D-0844-BC27-730118C8D2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4800" y="5715000"/>
            <a:ext cx="812800" cy="812800"/>
          </a:xfrm>
          <a:prstGeom prst="rect">
            <a:avLst/>
          </a:prstGeom>
        </p:spPr>
      </p:pic>
      <p:pic>
        <p:nvPicPr>
          <p:cNvPr id="7" name="Picture 6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48926E88-311F-9445-A362-912CB88DCD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301479"/>
            <a:ext cx="5808164" cy="198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41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33"/>
    </mc:Choice>
    <mc:Fallback xmlns="">
      <p:transition spd="slow" advTm="16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4" objId="6"/>
        <p14:stopEvt time="15770" objId="6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C5A6443D-3ADF-42A4-8D23-373C83F19A0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152400"/>
            <a:ext cx="3581400" cy="1062100"/>
          </a:xfrm>
          <a:prstGeom prst="rect">
            <a:avLst/>
          </a:prstGeom>
        </p:spPr>
      </p:pic>
      <p:pic>
        <p:nvPicPr>
          <p:cNvPr id="2" name="CLIP 1_V2.mp4" descr="CLIP 1_V2.mp4">
            <a:hlinkClick r:id="" action="ppaction://media"/>
            <a:extLst>
              <a:ext uri="{FF2B5EF4-FFF2-40B4-BE49-F238E27FC236}">
                <a16:creationId xmlns:a16="http://schemas.microsoft.com/office/drawing/2014/main" id="{9963A3B1-8BEC-3A49-A32F-33EEF931CC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3400" y="1478756"/>
            <a:ext cx="8267700" cy="465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34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37"/>
    </mc:Choice>
    <mc:Fallback xmlns="">
      <p:transition spd="slow" advTm="27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" objId="2"/>
        <p14:stopEvt time="27137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C5A6443D-3ADF-42A4-8D23-373C83F19A0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152400"/>
            <a:ext cx="3581400" cy="10621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430CC7-F135-1340-8CB4-3063381DBCFA}"/>
              </a:ext>
            </a:extLst>
          </p:cNvPr>
          <p:cNvSpPr txBox="1"/>
          <p:nvPr/>
        </p:nvSpPr>
        <p:spPr>
          <a:xfrm>
            <a:off x="533400" y="1447800"/>
            <a:ext cx="8305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i="1" dirty="0">
                <a:solidFill>
                  <a:schemeClr val="tx2"/>
                </a:solidFill>
                <a:latin typeface="Malayalam MN" pitchFamily="2" charset="0"/>
                <a:cs typeface="Malayalam MN" pitchFamily="2" charset="0"/>
              </a:rPr>
              <a:t>IDEAL: </a:t>
            </a:r>
            <a:br>
              <a:rPr lang="en-GB" sz="2800" b="1" i="1" dirty="0">
                <a:solidFill>
                  <a:schemeClr val="tx2"/>
                </a:solidFill>
                <a:latin typeface="Malayalam MN" pitchFamily="2" charset="0"/>
                <a:cs typeface="Malayalam MN" pitchFamily="2" charset="0"/>
              </a:rPr>
            </a:br>
            <a:r>
              <a:rPr lang="en-GB" sz="2800" b="1" i="1" dirty="0">
                <a:solidFill>
                  <a:schemeClr val="tx2"/>
                </a:solidFill>
                <a:latin typeface="Malayalam MN" pitchFamily="2" charset="0"/>
                <a:cs typeface="Malayalam MN" pitchFamily="2" charset="0"/>
              </a:rPr>
              <a:t>An integrated evaluation pathway for </a:t>
            </a:r>
            <a:br>
              <a:rPr lang="en-GB" sz="2800" b="1" i="1" dirty="0">
                <a:solidFill>
                  <a:schemeClr val="tx2"/>
                </a:solidFill>
                <a:latin typeface="Malayalam MN" pitchFamily="2" charset="0"/>
                <a:cs typeface="Malayalam MN" pitchFamily="2" charset="0"/>
              </a:rPr>
            </a:br>
            <a:r>
              <a:rPr lang="en-GB" sz="2800" b="1" i="1" dirty="0">
                <a:solidFill>
                  <a:schemeClr val="tx2"/>
                </a:solidFill>
                <a:latin typeface="Malayalam MN" pitchFamily="2" charset="0"/>
                <a:cs typeface="Malayalam MN" pitchFamily="2" charset="0"/>
              </a:rPr>
              <a:t>complex therapeutic interventions</a:t>
            </a:r>
            <a:endParaRPr lang="en-GB" dirty="0">
              <a:solidFill>
                <a:schemeClr val="tx2"/>
              </a:solidFill>
              <a:latin typeface="Malayalam MN" pitchFamily="2" charset="0"/>
              <a:cs typeface="Malayalam MN" pitchFamily="2" charset="0"/>
            </a:endParaRP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ECE047AC-5226-2446-ACF0-523511BE15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5650" y="2832795"/>
            <a:ext cx="5321300" cy="3276600"/>
          </a:xfrm>
          <a:prstGeom prst="rect">
            <a:avLst/>
          </a:prstGeom>
        </p:spPr>
      </p:pic>
      <p:pic>
        <p:nvPicPr>
          <p:cNvPr id="5" name="Slide 3.mp3" descr="Slide 3.mp3">
            <a:hlinkClick r:id="" action="ppaction://media"/>
            <a:extLst>
              <a:ext uri="{FF2B5EF4-FFF2-40B4-BE49-F238E27FC236}">
                <a16:creationId xmlns:a16="http://schemas.microsoft.com/office/drawing/2014/main" id="{5F490C24-2DCF-B148-BE54-54AC85C614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45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79"/>
    </mc:Choice>
    <mc:Fallback xmlns="">
      <p:transition spd="slow" advTm="20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" objId="5"/>
        <p14:stopEvt time="20979" objId="5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C5A6443D-3ADF-42A4-8D23-373C83F19A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52400"/>
            <a:ext cx="3581400" cy="10621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DC70384-35C9-FF43-85F8-9C2DD7BE452D}"/>
              </a:ext>
            </a:extLst>
          </p:cNvPr>
          <p:cNvSpPr/>
          <p:nvPr/>
        </p:nvSpPr>
        <p:spPr>
          <a:xfrm>
            <a:off x="1905000" y="1371600"/>
            <a:ext cx="609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tx2"/>
                </a:solidFill>
                <a:latin typeface="Malayalam MN" pitchFamily="2" charset="0"/>
                <a:cs typeface="Malayalam MN" pitchFamily="2" charset="0"/>
              </a:rPr>
              <a:t>Phases of study – Pharma Trials</a:t>
            </a: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5" name="Slide 4k.mp3" descr="Slide 4k.mp3">
            <a:hlinkClick r:id="" action="ppaction://media"/>
            <a:extLst>
              <a:ext uri="{FF2B5EF4-FFF2-40B4-BE49-F238E27FC236}">
                <a16:creationId xmlns:a16="http://schemas.microsoft.com/office/drawing/2014/main" id="{CFAEBC7A-2BE5-9B4F-AA38-47CCBA3B3D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" y="820410"/>
            <a:ext cx="812800" cy="812800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095F795E-4D2C-7D47-AB89-DDF5359528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074405"/>
            <a:ext cx="7952365" cy="404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6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93"/>
    </mc:Choice>
    <mc:Fallback xmlns="">
      <p:transition spd="slow" advTm="41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" objId="5"/>
        <p14:stopEvt time="41793" objId="5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C5A6443D-3ADF-42A4-8D23-373C83F19A0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152400"/>
            <a:ext cx="3581400" cy="10621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FEA1B9C-89DA-D448-A128-64BA4D0ED8DA}"/>
              </a:ext>
            </a:extLst>
          </p:cNvPr>
          <p:cNvSpPr txBox="1">
            <a:spLocks/>
          </p:cNvSpPr>
          <p:nvPr/>
        </p:nvSpPr>
        <p:spPr>
          <a:xfrm>
            <a:off x="1295400" y="1431718"/>
            <a:ext cx="6956640" cy="9144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800" b="1" dirty="0">
                <a:solidFill>
                  <a:schemeClr val="tx2"/>
                </a:solidFill>
                <a:latin typeface="Malayalam MN" pitchFamily="2" charset="0"/>
                <a:cs typeface="Malayalam MN" pitchFamily="2" charset="0"/>
              </a:rPr>
              <a:t>Interventional </a:t>
            </a:r>
            <a:r>
              <a:rPr lang="en-GB" altLang="ko-KR" sz="2800" b="1" dirty="0">
                <a:solidFill>
                  <a:schemeClr val="tx2"/>
                </a:solidFill>
                <a:latin typeface="Malayalam MN" pitchFamily="2" charset="0"/>
                <a:cs typeface="Malayalam MN" pitchFamily="2" charset="0"/>
              </a:rPr>
              <a:t>Treatments</a:t>
            </a:r>
          </a:p>
          <a:p>
            <a:endParaRPr lang="ko-KR" altLang="en-US" sz="2800" b="1" dirty="0">
              <a:solidFill>
                <a:srgbClr val="002060"/>
              </a:solidFill>
              <a:latin typeface="Malayalam MN" pitchFamily="2" charset="0"/>
              <a:cs typeface="Malayalam MN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CE06F1-1BF7-114A-9ACB-67C78CF72F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0820" y="2120301"/>
            <a:ext cx="5765800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330FFC-08EC-6A45-A92C-68403CF67E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0820" y="2949624"/>
            <a:ext cx="5765800" cy="457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BD4E19-93D2-F44E-A897-50068C86BA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0820" y="3787284"/>
            <a:ext cx="5765800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C215A5-C6AF-CF41-A9C1-756D4ECF2A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0820" y="4624944"/>
            <a:ext cx="5765800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D00085-F66F-D749-8D65-96857A49F3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0820" y="5462604"/>
            <a:ext cx="5765800" cy="457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14A973-6AF8-0741-8058-41A792BB3E95}"/>
              </a:ext>
            </a:extLst>
          </p:cNvPr>
          <p:cNvSpPr txBox="1"/>
          <p:nvPr/>
        </p:nvSpPr>
        <p:spPr>
          <a:xfrm>
            <a:off x="1463815" y="1948496"/>
            <a:ext cx="450925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b="1" dirty="0">
                <a:solidFill>
                  <a:schemeClr val="tx2"/>
                </a:solidFill>
                <a:cs typeface="Arial" pitchFamily="34" charset="0"/>
              </a:rPr>
              <a:t>1</a:t>
            </a:r>
            <a:endParaRPr lang="ko-KR" altLang="en-US" sz="5400" b="1" dirty="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163623-9F43-5D49-BFDE-AE1165347704}"/>
              </a:ext>
            </a:extLst>
          </p:cNvPr>
          <p:cNvSpPr txBox="1"/>
          <p:nvPr/>
        </p:nvSpPr>
        <p:spPr>
          <a:xfrm>
            <a:off x="1463815" y="2752082"/>
            <a:ext cx="450925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b="1" dirty="0">
                <a:solidFill>
                  <a:schemeClr val="tx2"/>
                </a:solidFill>
                <a:cs typeface="Arial" pitchFamily="34" charset="0"/>
              </a:rPr>
              <a:t>2</a:t>
            </a:r>
            <a:endParaRPr lang="ko-KR" altLang="en-US" sz="5400" b="1" dirty="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993EB4-0436-9F4A-A9D3-92BE0AF3EB43}"/>
              </a:ext>
            </a:extLst>
          </p:cNvPr>
          <p:cNvSpPr txBox="1"/>
          <p:nvPr/>
        </p:nvSpPr>
        <p:spPr>
          <a:xfrm>
            <a:off x="1439895" y="3579222"/>
            <a:ext cx="450925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b="1" dirty="0">
                <a:solidFill>
                  <a:schemeClr val="tx2"/>
                </a:solidFill>
                <a:cs typeface="Arial" pitchFamily="34" charset="0"/>
              </a:rPr>
              <a:t>3</a:t>
            </a:r>
            <a:endParaRPr lang="ko-KR" altLang="en-US" sz="5400" b="1" dirty="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7F1C1E-3693-D741-9F41-677E48096FA2}"/>
              </a:ext>
            </a:extLst>
          </p:cNvPr>
          <p:cNvSpPr txBox="1"/>
          <p:nvPr/>
        </p:nvSpPr>
        <p:spPr>
          <a:xfrm>
            <a:off x="1451855" y="4421206"/>
            <a:ext cx="450925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b="1" dirty="0">
                <a:solidFill>
                  <a:schemeClr val="tx2"/>
                </a:solidFill>
                <a:cs typeface="Arial" pitchFamily="34" charset="0"/>
              </a:rPr>
              <a:t>4</a:t>
            </a:r>
            <a:endParaRPr lang="ko-KR" altLang="en-US" sz="5400" b="1" dirty="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4317AE-2D03-084E-A01C-7C85C8F5AF0C}"/>
              </a:ext>
            </a:extLst>
          </p:cNvPr>
          <p:cNvSpPr txBox="1"/>
          <p:nvPr/>
        </p:nvSpPr>
        <p:spPr>
          <a:xfrm>
            <a:off x="1433915" y="5219278"/>
            <a:ext cx="450925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b="1" dirty="0">
                <a:solidFill>
                  <a:schemeClr val="tx2"/>
                </a:solidFill>
                <a:cs typeface="Arial" pitchFamily="34" charset="0"/>
              </a:rPr>
              <a:t>5</a:t>
            </a:r>
            <a:endParaRPr lang="ko-KR" altLang="en-US" sz="5400" b="1" dirty="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A4AF996-514A-1E45-80DA-DC16CF9298B4}"/>
              </a:ext>
            </a:extLst>
          </p:cNvPr>
          <p:cNvSpPr/>
          <p:nvPr/>
        </p:nvSpPr>
        <p:spPr>
          <a:xfrm>
            <a:off x="3903606" y="2164531"/>
            <a:ext cx="11081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600" dirty="0">
                <a:solidFill>
                  <a:schemeClr val="tx2"/>
                </a:solidFill>
                <a:latin typeface="Malayalam MN" pitchFamily="2" charset="0"/>
                <a:cs typeface="Malayalam MN" pitchFamily="2" charset="0"/>
              </a:rPr>
              <a:t>SURGERY</a:t>
            </a:r>
          </a:p>
          <a:p>
            <a:pPr algn="ctr"/>
            <a:endParaRPr lang="en-GB" sz="1600" dirty="0">
              <a:solidFill>
                <a:schemeClr val="tx2"/>
              </a:solidFill>
              <a:latin typeface="Malayalam MN" pitchFamily="2" charset="0"/>
              <a:cs typeface="Malayalam MN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FFE9E47-5882-D343-99CD-30F8FC97DBED}"/>
              </a:ext>
            </a:extLst>
          </p:cNvPr>
          <p:cNvSpPr/>
          <p:nvPr/>
        </p:nvSpPr>
        <p:spPr>
          <a:xfrm>
            <a:off x="2341745" y="3027198"/>
            <a:ext cx="61629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2"/>
                </a:solidFill>
                <a:latin typeface="Malayalam MN" pitchFamily="2" charset="0"/>
                <a:cs typeface="Malayalam MN" pitchFamily="2" charset="0"/>
              </a:rPr>
              <a:t>INTERVENTIONAL CARDIOLOGY, RADIOLOGY</a:t>
            </a:r>
          </a:p>
          <a:p>
            <a:endParaRPr lang="en-GB" sz="1600" dirty="0">
              <a:solidFill>
                <a:schemeClr val="tx2"/>
              </a:solidFill>
              <a:latin typeface="Malayalam MN" pitchFamily="2" charset="0"/>
              <a:cs typeface="Malayalam MN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4DF96-9099-3C49-B027-E97349E10BC0}"/>
              </a:ext>
            </a:extLst>
          </p:cNvPr>
          <p:cNvSpPr/>
          <p:nvPr/>
        </p:nvSpPr>
        <p:spPr>
          <a:xfrm>
            <a:off x="3346888" y="3863447"/>
            <a:ext cx="24502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600" dirty="0">
                <a:solidFill>
                  <a:schemeClr val="tx2"/>
                </a:solidFill>
                <a:latin typeface="Malayalam MN" pitchFamily="2" charset="0"/>
                <a:cs typeface="Malayalam MN" pitchFamily="2" charset="0"/>
              </a:rPr>
              <a:t>IMPLANTABLE DEVICES</a:t>
            </a:r>
          </a:p>
          <a:p>
            <a:pPr algn="ctr"/>
            <a:endParaRPr lang="en-GB" sz="1600" dirty="0">
              <a:solidFill>
                <a:schemeClr val="tx2"/>
              </a:solidFill>
              <a:latin typeface="Malayalam MN" pitchFamily="2" charset="0"/>
              <a:cs typeface="Malayalam MN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FD1299A-2C6A-244B-8195-4034273CE59A}"/>
              </a:ext>
            </a:extLst>
          </p:cNvPr>
          <p:cNvSpPr/>
          <p:nvPr/>
        </p:nvSpPr>
        <p:spPr>
          <a:xfrm>
            <a:off x="3346888" y="4707160"/>
            <a:ext cx="25405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altLang="ko-KR" sz="1600" dirty="0">
                <a:solidFill>
                  <a:schemeClr val="tx2"/>
                </a:solidFill>
                <a:latin typeface="Malayalam MN" pitchFamily="2" charset="0"/>
                <a:cs typeface="Malayalam MN" pitchFamily="2" charset="0"/>
              </a:rPr>
              <a:t>ENDOSCOPIC THERAPY </a:t>
            </a:r>
          </a:p>
          <a:p>
            <a:pPr algn="ctr"/>
            <a:endParaRPr lang="en-GB" altLang="ko-KR" sz="1600" dirty="0">
              <a:solidFill>
                <a:schemeClr val="tx2"/>
              </a:solidFill>
              <a:latin typeface="Malayalam MN" pitchFamily="2" charset="0"/>
              <a:cs typeface="Malayalam MN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2D88D48-0376-E340-A289-38B426A22348}"/>
              </a:ext>
            </a:extLst>
          </p:cNvPr>
          <p:cNvSpPr/>
          <p:nvPr/>
        </p:nvSpPr>
        <p:spPr>
          <a:xfrm>
            <a:off x="3708333" y="5517027"/>
            <a:ext cx="18176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1600" dirty="0">
                <a:solidFill>
                  <a:schemeClr val="tx2"/>
                </a:solidFill>
                <a:latin typeface="Malayalam MN" pitchFamily="2" charset="0"/>
                <a:cs typeface="Malayalam MN" pitchFamily="2" charset="0"/>
              </a:rPr>
              <a:t>PHYSIOTHERAPY</a:t>
            </a:r>
          </a:p>
          <a:p>
            <a:pPr algn="ctr">
              <a:defRPr/>
            </a:pPr>
            <a:endParaRPr lang="en-GB" sz="1600" dirty="0">
              <a:solidFill>
                <a:schemeClr val="tx2"/>
              </a:solidFill>
              <a:latin typeface="Malayalam MN" pitchFamily="2" charset="0"/>
              <a:cs typeface="Malayalam MN" pitchFamily="2" charset="0"/>
            </a:endParaRPr>
          </a:p>
        </p:txBody>
      </p:sp>
      <p:pic>
        <p:nvPicPr>
          <p:cNvPr id="10" name="Slide 5 .mp3" descr="Slide 5 .mp3">
            <a:hlinkClick r:id="" action="ppaction://media"/>
            <a:extLst>
              <a:ext uri="{FF2B5EF4-FFF2-40B4-BE49-F238E27FC236}">
                <a16:creationId xmlns:a16="http://schemas.microsoft.com/office/drawing/2014/main" id="{0B0DCA3D-E6C1-0348-B115-4118FAE3163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175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82"/>
    </mc:Choice>
    <mc:Fallback xmlns="">
      <p:transition spd="slow" advTm="7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15" objId="10"/>
        <p14:stopEvt time="7682" objId="10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C5A6443D-3ADF-42A4-8D23-373C83F19A0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152400"/>
            <a:ext cx="3581400" cy="1062100"/>
          </a:xfrm>
          <a:prstGeom prst="rect">
            <a:avLst/>
          </a:prstGeom>
        </p:spPr>
      </p:pic>
      <p:pic>
        <p:nvPicPr>
          <p:cNvPr id="5" name="Slide 6.wav" descr="Slide 6.wav">
            <a:hlinkClick r:id="" action="ppaction://media"/>
            <a:extLst>
              <a:ext uri="{FF2B5EF4-FFF2-40B4-BE49-F238E27FC236}">
                <a16:creationId xmlns:a16="http://schemas.microsoft.com/office/drawing/2014/main" id="{0A2FC39A-CEBC-F048-ADEA-92A4286B67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2863" y="5921832"/>
            <a:ext cx="812800" cy="812800"/>
          </a:xfrm>
          <a:prstGeom prst="rect">
            <a:avLst/>
          </a:prstGeom>
        </p:spPr>
      </p:pic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F7170A50-3D25-564E-848B-AD9A099780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593" y="1524000"/>
            <a:ext cx="6588814" cy="483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88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85"/>
    </mc:Choice>
    <mc:Fallback xmlns="">
      <p:transition spd="slow" advTm="10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" objId="5"/>
        <p14:stopEvt time="10673" objId="5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C5A6443D-3ADF-42A4-8D23-373C83F19A0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152400"/>
            <a:ext cx="3581400" cy="1062100"/>
          </a:xfrm>
          <a:prstGeom prst="rect">
            <a:avLst/>
          </a:prstGeom>
        </p:spPr>
      </p:pic>
      <p:pic>
        <p:nvPicPr>
          <p:cNvPr id="5" name="Slide 7.mp3" descr="Slide 7.mp3">
            <a:hlinkClick r:id="" action="ppaction://media"/>
            <a:extLst>
              <a:ext uri="{FF2B5EF4-FFF2-40B4-BE49-F238E27FC236}">
                <a16:creationId xmlns:a16="http://schemas.microsoft.com/office/drawing/2014/main" id="{18DEEF05-C15B-C44A-9C78-00213FDD2D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5800" y="277050"/>
            <a:ext cx="812800" cy="812800"/>
          </a:xfrm>
          <a:prstGeom prst="rect">
            <a:avLst/>
          </a:prstGeom>
        </p:spPr>
      </p:pic>
      <p:pic>
        <p:nvPicPr>
          <p:cNvPr id="6" name="CLIP 2_V2.mp4" descr="CLIP 2_V2.mp4">
            <a:hlinkClick r:id="" action="ppaction://media"/>
            <a:extLst>
              <a:ext uri="{FF2B5EF4-FFF2-40B4-BE49-F238E27FC236}">
                <a16:creationId xmlns:a16="http://schemas.microsoft.com/office/drawing/2014/main" id="{F91312B6-48A9-B249-BDE3-3AA0944FB234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8067" y="1371600"/>
            <a:ext cx="7992533" cy="4495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477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563"/>
    </mc:Choice>
    <mc:Fallback xmlns="">
      <p:transition spd="slow" advTm="114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43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7" objId="5"/>
        <p14:stopEvt time="10244" objId="5"/>
        <p14:playEvt time="10648" objId="6"/>
        <p14:stopEvt time="114563" objId="6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C5A6443D-3ADF-42A4-8D23-373C83F19A0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152400"/>
            <a:ext cx="3581400" cy="10621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52CD1A1-614E-CB40-B9F8-B343DCC5D69F}"/>
              </a:ext>
            </a:extLst>
          </p:cNvPr>
          <p:cNvSpPr/>
          <p:nvPr/>
        </p:nvSpPr>
        <p:spPr>
          <a:xfrm>
            <a:off x="1828800" y="1752600"/>
            <a:ext cx="60330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ko-KR" sz="2800" b="1" dirty="0">
                <a:solidFill>
                  <a:schemeClr val="tx2"/>
                </a:solidFill>
                <a:latin typeface="Malayalam MN" pitchFamily="2" charset="0"/>
                <a:cs typeface="Malayalam MN" pitchFamily="2" charset="0"/>
              </a:rPr>
              <a:t>Paper plane design and evaluation</a:t>
            </a:r>
            <a:endParaRPr lang="en-US" sz="2800" b="1" dirty="0">
              <a:solidFill>
                <a:schemeClr val="tx2"/>
              </a:solidFill>
              <a:latin typeface="Malayalam MN" pitchFamily="2" charset="0"/>
              <a:cs typeface="Malayalam MN" pitchFamily="2" charset="0"/>
            </a:endParaRPr>
          </a:p>
        </p:txBody>
      </p:sp>
      <p:pic>
        <p:nvPicPr>
          <p:cNvPr id="6" name="Picture 5" descr="A picture containing fruit, game&#10;&#10;Description automatically generated">
            <a:extLst>
              <a:ext uri="{FF2B5EF4-FFF2-40B4-BE49-F238E27FC236}">
                <a16:creationId xmlns:a16="http://schemas.microsoft.com/office/drawing/2014/main" id="{9F4464A0-CAE2-BE45-963B-99126AA24A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77" y="2514600"/>
            <a:ext cx="8072845" cy="2743200"/>
          </a:xfrm>
          <a:prstGeom prst="rect">
            <a:avLst/>
          </a:prstGeom>
        </p:spPr>
      </p:pic>
      <p:pic>
        <p:nvPicPr>
          <p:cNvPr id="2" name="Slide 8.mp3" descr="Slide 8.mp3">
            <a:hlinkClick r:id="" action="ppaction://media"/>
            <a:extLst>
              <a:ext uri="{FF2B5EF4-FFF2-40B4-BE49-F238E27FC236}">
                <a16:creationId xmlns:a16="http://schemas.microsoft.com/office/drawing/2014/main" id="{B3E2DF91-EBE0-C747-BA26-519AAE03C5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00200" y="5638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03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50"/>
    </mc:Choice>
    <mc:Fallback xmlns="">
      <p:transition spd="slow" advTm="31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" objId="2"/>
        <p14:stopEvt time="31221" objId="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C5A6443D-3ADF-42A4-8D23-373C83F19A0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152400"/>
            <a:ext cx="3581400" cy="10621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DA0EEC0-C8B1-F542-9C62-CA55E241F933}"/>
              </a:ext>
            </a:extLst>
          </p:cNvPr>
          <p:cNvSpPr/>
          <p:nvPr/>
        </p:nvSpPr>
        <p:spPr>
          <a:xfrm>
            <a:off x="1752600" y="1524000"/>
            <a:ext cx="60319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chemeClr val="tx2"/>
                </a:solidFill>
                <a:latin typeface="Malayalam MN" pitchFamily="2" charset="0"/>
                <a:cs typeface="Malayalam MN" pitchFamily="2" charset="0"/>
              </a:rPr>
              <a:t>IDEAL Recommendations: Stage 1</a:t>
            </a:r>
            <a:endParaRPr lang="en-US" sz="2800" b="1" dirty="0">
              <a:solidFill>
                <a:schemeClr val="tx2"/>
              </a:solidFill>
              <a:latin typeface="Malayalam MN" pitchFamily="2" charset="0"/>
              <a:cs typeface="Malayalam MN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7E112D-4528-D248-B436-28AAB4EEC913}"/>
              </a:ext>
            </a:extLst>
          </p:cNvPr>
          <p:cNvSpPr/>
          <p:nvPr/>
        </p:nvSpPr>
        <p:spPr>
          <a:xfrm>
            <a:off x="1263386" y="2502457"/>
            <a:ext cx="7010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2"/>
                </a:solidFill>
                <a:latin typeface="Malayalam MN" pitchFamily="2" charset="0"/>
                <a:cs typeface="Malayalam MN" pitchFamily="2" charset="0"/>
              </a:rPr>
              <a:t>All new first-in-human studies should be registered and be available for study by other clinical scientists</a:t>
            </a:r>
          </a:p>
          <a:p>
            <a:endParaRPr lang="en-GB" b="1" dirty="0">
              <a:solidFill>
                <a:schemeClr val="tx2"/>
              </a:solidFill>
              <a:latin typeface="Malayalam MN" pitchFamily="2" charset="0"/>
              <a:cs typeface="Malayalam MN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2"/>
                </a:solidFill>
                <a:latin typeface="Malayalam MN" pitchFamily="2" charset="0"/>
                <a:cs typeface="Malayalam MN" pitchFamily="2" charset="0"/>
              </a:rPr>
              <a:t>Description of patient selection, intervention technique and outcome should be detailed enough to allow repetition</a:t>
            </a:r>
          </a:p>
          <a:p>
            <a:endParaRPr lang="en-GB" b="1" dirty="0">
              <a:solidFill>
                <a:schemeClr val="tx2"/>
              </a:solidFill>
              <a:latin typeface="Malayalam MN" pitchFamily="2" charset="0"/>
              <a:cs typeface="Malayalam MN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2"/>
                </a:solidFill>
                <a:latin typeface="Malayalam MN" pitchFamily="2" charset="0"/>
                <a:cs typeface="Malayalam MN" pitchFamily="2" charset="0"/>
              </a:rPr>
              <a:t>Legal discovery protection should be provided to permit     registration of unsuccessful innovations</a:t>
            </a:r>
          </a:p>
        </p:txBody>
      </p:sp>
      <p:pic>
        <p:nvPicPr>
          <p:cNvPr id="5" name="Slide 9.wav" descr="Slide 9.wav">
            <a:hlinkClick r:id="" action="ppaction://media"/>
            <a:extLst>
              <a:ext uri="{FF2B5EF4-FFF2-40B4-BE49-F238E27FC236}">
                <a16:creationId xmlns:a16="http://schemas.microsoft.com/office/drawing/2014/main" id="{D2A2FE58-B6AC-9B4A-A3FF-6260C590B7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4916" y="5421532"/>
            <a:ext cx="812800" cy="812800"/>
          </a:xfrm>
          <a:prstGeom prst="rect">
            <a:avLst/>
          </a:prstGeom>
        </p:spPr>
      </p:pic>
      <p:pic>
        <p:nvPicPr>
          <p:cNvPr id="6" name="Slide 10.wav" descr="Slide 10.wav">
            <a:hlinkClick r:id="" action="ppaction://media"/>
            <a:extLst>
              <a:ext uri="{FF2B5EF4-FFF2-40B4-BE49-F238E27FC236}">
                <a16:creationId xmlns:a16="http://schemas.microsoft.com/office/drawing/2014/main" id="{C5D6B2BE-C0DF-0842-9B5F-565CF8CA174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39884" y="54102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523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61"/>
    </mc:Choice>
    <mc:Fallback xmlns="">
      <p:transition spd="slow" advTm="32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5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3" objId="5"/>
        <p14:stopEvt time="22199" objId="5"/>
        <p14:playEvt time="22588" objId="6"/>
        <p14:stopEvt time="31882" objId="6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E8F4CB36A4624086990735051B20C4" ma:contentTypeVersion="12" ma:contentTypeDescription="Create a new document." ma:contentTypeScope="" ma:versionID="32782be634f92c61d2a59ff0d01b87f7">
  <xsd:schema xmlns:xsd="http://www.w3.org/2001/XMLSchema" xmlns:xs="http://www.w3.org/2001/XMLSchema" xmlns:p="http://schemas.microsoft.com/office/2006/metadata/properties" xmlns:ns2="f09b97b9-32b4-4a0e-a23f-4b352d34f850" xmlns:ns3="15161fa6-f2a0-47c7-a56b-949e6bf7f194" targetNamespace="http://schemas.microsoft.com/office/2006/metadata/properties" ma:root="true" ma:fieldsID="bee33552c65052e1c613cf3d0a1a7405" ns2:_="" ns3:_="">
    <xsd:import namespace="f09b97b9-32b4-4a0e-a23f-4b352d34f850"/>
    <xsd:import namespace="15161fa6-f2a0-47c7-a56b-949e6bf7f1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9b97b9-32b4-4a0e-a23f-4b352d34f85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161fa6-f2a0-47c7-a56b-949e6bf7f19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CBCA94D-9BFD-4FB0-BF75-F8DC5286CB9A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428647C-A17B-42D9-8281-949E6099F12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BDA03E2-2FF2-4994-8283-4BD9545A0D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09b97b9-32b4-4a0e-a23f-4b352d34f850"/>
    <ds:schemaRef ds:uri="15161fa6-f2a0-47c7-a56b-949e6bf7f19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1133</TotalTime>
  <Words>318</Words>
  <Application>Microsoft Office PowerPoint</Application>
  <PresentationFormat>On-screen Show (4:3)</PresentationFormat>
  <Paragraphs>76</Paragraphs>
  <Slides>17</Slides>
  <Notes>17</Notes>
  <HiddenSlides>0</HiddenSlides>
  <MMClips>22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Malayalam MN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Angie Stark</dc:creator>
  <cp:lastModifiedBy>Angie Stark</cp:lastModifiedBy>
  <cp:revision>197</cp:revision>
  <cp:lastPrinted>2020-05-07T19:56:38Z</cp:lastPrinted>
  <dcterms:created xsi:type="dcterms:W3CDTF">2020-05-07T18:35:30Z</dcterms:created>
  <dcterms:modified xsi:type="dcterms:W3CDTF">2020-08-03T14:15:52Z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34409321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S9.0.1</vt:lpwstr>
  </property>
</Properties>
</file>